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sldIdLst>
    <p:sldId id="256" r:id="rId2"/>
    <p:sldId id="257" r:id="rId3"/>
    <p:sldId id="270" r:id="rId4"/>
    <p:sldId id="283" r:id="rId5"/>
    <p:sldId id="285" r:id="rId6"/>
    <p:sldId id="286" r:id="rId7"/>
    <p:sldId id="271" r:id="rId8"/>
    <p:sldId id="277" r:id="rId9"/>
    <p:sldId id="276" r:id="rId10"/>
    <p:sldId id="275" r:id="rId11"/>
    <p:sldId id="278" r:id="rId12"/>
    <p:sldId id="274" r:id="rId13"/>
    <p:sldId id="273" r:id="rId14"/>
    <p:sldId id="279" r:id="rId15"/>
    <p:sldId id="272" r:id="rId16"/>
    <p:sldId id="282" r:id="rId17"/>
    <p:sldId id="281" r:id="rId18"/>
    <p:sldId id="280" r:id="rId19"/>
    <p:sldId id="284" r:id="rId20"/>
    <p:sldId id="287" r:id="rId21"/>
    <p:sldId id="288" r:id="rId22"/>
    <p:sldId id="28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8" d="100"/>
          <a:sy n="88" d="100"/>
        </p:scale>
        <p:origin x="86" y="82"/>
      </p:cViewPr>
      <p:guideLst>
        <p:guide orient="horz" pos="2160"/>
        <p:guide pos="3840"/>
      </p:guideLst>
    </p:cSldViewPr>
  </p:slideViewPr>
  <p:notesTextViewPr>
    <p:cViewPr>
      <p:scale>
        <a:sx n="3" d="2"/>
        <a:sy n="3" d="2"/>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2032000" y="1122363"/>
            <a:ext cx="12192000" cy="3025308"/>
          </a:xfrm>
        </p:spPr>
        <p:txBody>
          <a:bodyPr anchor="b"/>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2032000" y="4386730"/>
            <a:ext cx="12192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11EAACC7-3B3F-47D1-959A-EF58926E955E}" type="datetimeFigureOut">
              <a:rPr lang="en-US" smtClean="0"/>
              <a:t>3/17/2021</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074280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11EAACC7-3B3F-47D1-959A-EF58926E955E}" type="datetimeFigureOut">
              <a:rPr lang="en-US" smtClean="0"/>
              <a:t>3/17/2021</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277856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11633200" y="365125"/>
            <a:ext cx="35052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1117600" y="365125"/>
            <a:ext cx="103124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11EAACC7-3B3F-47D1-959A-EF58926E955E}" type="datetimeFigureOut">
              <a:rPr lang="en-US" smtClean="0"/>
              <a:t>3/17/2021</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030821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11EAACC7-3B3F-47D1-959A-EF58926E955E}" type="datetimeFigureOut">
              <a:rPr lang="en-US" smtClean="0"/>
              <a:t>3/17/2021</a:t>
            </a:fld>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306832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1109133" y="1709739"/>
            <a:ext cx="140208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1109133" y="4589464"/>
            <a:ext cx="140208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11EAACC7-3B3F-47D1-959A-EF58926E955E}" type="datetimeFigureOut">
              <a:rPr lang="en-US" smtClean="0"/>
              <a:t>3/17/2021</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278760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1117600" y="1924493"/>
            <a:ext cx="69088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8229600" y="1924493"/>
            <a:ext cx="69088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11EAACC7-3B3F-47D1-959A-EF58926E955E}" type="datetimeFigureOut">
              <a:rPr lang="en-US" smtClean="0"/>
              <a:t>3/17/2021</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373359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1119717" y="365126"/>
            <a:ext cx="14020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1119718" y="1734325"/>
            <a:ext cx="6877049"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1119718" y="2558237"/>
            <a:ext cx="687704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8229600" y="1734325"/>
            <a:ext cx="691091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8229600" y="2558237"/>
            <a:ext cx="69109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11EAACC7-3B3F-47D1-959A-EF58926E955E}" type="datetimeFigureOut">
              <a:rPr lang="en-US" smtClean="0"/>
              <a:t>3/17/2021</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51061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11EAACC7-3B3F-47D1-959A-EF58926E955E}" type="datetimeFigureOut">
              <a:rPr lang="en-US" smtClean="0"/>
              <a:t>3/17/2021</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234599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11EAACC7-3B3F-47D1-959A-EF58926E955E}" type="datetimeFigureOut">
              <a:rPr lang="en-US" smtClean="0"/>
              <a:t>3/17/2021</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7846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1119718" y="457200"/>
            <a:ext cx="5242983"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6910917" y="987426"/>
            <a:ext cx="82296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1119718" y="2057400"/>
            <a:ext cx="524298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11EAACC7-3B3F-47D1-959A-EF58926E955E}" type="datetimeFigureOut">
              <a:rPr lang="en-US" smtClean="0"/>
              <a:t>3/17/2021</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814498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1119718" y="457200"/>
            <a:ext cx="5242983"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6910917" y="987426"/>
            <a:ext cx="82296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1119718" y="2057400"/>
            <a:ext cx="524298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11EAACC7-3B3F-47D1-959A-EF58926E955E}" type="datetimeFigureOut">
              <a:rPr lang="en-US" smtClean="0"/>
              <a:t>3/17/2021</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384382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4159624"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1"/>
            <a:ext cx="1205024"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57150" y="5791201"/>
            <a:ext cx="83820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11283952" y="5848350"/>
            <a:ext cx="4972048"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5390877" y="1647826"/>
            <a:ext cx="865123"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4375405" y="0"/>
            <a:ext cx="1880595"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8705851" y="-4762"/>
            <a:ext cx="7550149"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524000" y="533401"/>
            <a:ext cx="13208000" cy="1382156"/>
          </a:xfrm>
          <a:prstGeom prst="rect">
            <a:avLst/>
          </a:prstGeom>
        </p:spPr>
        <p:txBody>
          <a:bodyPr lIns="109728" tIns="109728" rIns="109728" bIns="91440" anchor="ctr"/>
          <a:lstStyle/>
          <a:p>
            <a:r>
              <a:rPr lang="en-US" dirty="0"/>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524000" y="2009554"/>
            <a:ext cx="13208000" cy="4024424"/>
          </a:xfrm>
          <a:prstGeom prst="rect">
            <a:avLst/>
          </a:prstGeom>
        </p:spPr>
        <p:txBody>
          <a:bodyPr lIns="109728" tIns="109728" rIns="109728" bIns="914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9782803" y="6398879"/>
            <a:ext cx="5591877" cy="365125"/>
          </a:xfrm>
          <a:prstGeom prst="rect">
            <a:avLst/>
          </a:prstGeom>
        </p:spPr>
        <p:txBody>
          <a:bodyPr lIns="109728" tIns="109728" rIns="109728" bIns="91440" anchor="ctr"/>
          <a:lstStyle>
            <a:lvl1pPr algn="r">
              <a:defRPr sz="1100" spc="60">
                <a:solidFill>
                  <a:schemeClr val="tx2"/>
                </a:solidFill>
                <a:latin typeface="+mn-lt"/>
              </a:defRPr>
            </a:lvl1pPr>
          </a:lstStyle>
          <a:p>
            <a:fld id="{11EAACC7-3B3F-47D1-959A-EF58926E955E}" type="datetimeFigureOut">
              <a:rPr lang="en-US" smtClean="0"/>
              <a:t>3/17/2021</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205906" y="6398879"/>
            <a:ext cx="5996420" cy="365125"/>
          </a:xfrm>
          <a:prstGeom prst="rect">
            <a:avLst/>
          </a:prstGeom>
        </p:spPr>
        <p:txBody>
          <a:bodyPr lIns="109728" tIns="109728" rIns="109728" bIns="91440" anchor="ctr"/>
          <a:lstStyle>
            <a:lvl1pPr algn="l">
              <a:defRPr sz="1200" b="1" spc="60" baseline="0">
                <a:solidFill>
                  <a:schemeClr val="tx2"/>
                </a:solidFill>
                <a:latin typeface="+mj-lt"/>
              </a:defRPr>
            </a:lvl1pPr>
          </a:lstStyle>
          <a:p>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5469970" y="6398879"/>
            <a:ext cx="627849" cy="365125"/>
          </a:xfrm>
          <a:prstGeom prst="rect">
            <a:avLst/>
          </a:prstGeom>
        </p:spPr>
        <p:txBody>
          <a:bodyPr lIns="109728" tIns="109728" rIns="109728" bIns="91440" anchor="ctr"/>
          <a:lstStyle>
            <a:lvl1pPr algn="r">
              <a:defRPr sz="1100">
                <a:solidFill>
                  <a:schemeClr val="tx2"/>
                </a:solidFill>
                <a:latin typeface="+mn-lt"/>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4167514544"/>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914400" rtl="0" eaLnBrk="1" latinLnBrk="0" hangingPunct="1">
        <a:lnSpc>
          <a:spcPct val="105000"/>
        </a:lnSpc>
        <a:spcBef>
          <a:spcPct val="0"/>
        </a:spcBef>
        <a:buNone/>
        <a:defRPr sz="4400" b="1" i="0" kern="1200" cap="none" spc="14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SzPct val="80000"/>
        <a:buFont typeface="Arial" panose="020B0604020202020204" pitchFamily="34" charset="0"/>
        <a:buChar char="•"/>
        <a:defRPr sz="2400" kern="1200" spc="100">
          <a:solidFill>
            <a:schemeClr val="tx2"/>
          </a:solidFill>
          <a:latin typeface="+mn-lt"/>
          <a:ea typeface="+mn-ea"/>
          <a:cs typeface="+mn-cs"/>
        </a:defRPr>
      </a:lvl1pPr>
      <a:lvl2pPr marL="685800" indent="-228600" algn="l" defTabSz="914400" rtl="0" eaLnBrk="1" latinLnBrk="0" hangingPunct="1">
        <a:lnSpc>
          <a:spcPct val="110000"/>
        </a:lnSpc>
        <a:spcBef>
          <a:spcPts val="500"/>
        </a:spcBef>
        <a:buSzPct val="80000"/>
        <a:buFont typeface="Arial" panose="020B0604020202020204" pitchFamily="34" charset="0"/>
        <a:buChar char="•"/>
        <a:defRPr sz="2000" kern="1200" spc="100">
          <a:solidFill>
            <a:schemeClr val="tx2"/>
          </a:solidFill>
          <a:latin typeface="+mn-lt"/>
          <a:ea typeface="+mn-ea"/>
          <a:cs typeface="+mn-cs"/>
        </a:defRPr>
      </a:lvl2pPr>
      <a:lvl3pPr marL="1143000" indent="-228600" algn="l" defTabSz="914400" rtl="0" eaLnBrk="1" latinLnBrk="0" hangingPunct="1">
        <a:lnSpc>
          <a:spcPct val="110000"/>
        </a:lnSpc>
        <a:spcBef>
          <a:spcPts val="500"/>
        </a:spcBef>
        <a:buSzPct val="80000"/>
        <a:buFont typeface="Arial" panose="020B0604020202020204" pitchFamily="34" charset="0"/>
        <a:buChar char="•"/>
        <a:defRPr sz="1800" kern="1200" spc="100">
          <a:solidFill>
            <a:schemeClr val="tx2"/>
          </a:solidFill>
          <a:latin typeface="+mn-lt"/>
          <a:ea typeface="+mn-ea"/>
          <a:cs typeface="+mn-cs"/>
        </a:defRPr>
      </a:lvl3pPr>
      <a:lvl4pPr marL="1600200" indent="-228600" algn="l" defTabSz="914400" rtl="0" eaLnBrk="1" latinLnBrk="0" hangingPunct="1">
        <a:lnSpc>
          <a:spcPct val="110000"/>
        </a:lnSpc>
        <a:spcBef>
          <a:spcPts val="500"/>
        </a:spcBef>
        <a:buSzPct val="80000"/>
        <a:buFont typeface="Arial" panose="020B0604020202020204" pitchFamily="34" charset="0"/>
        <a:buChar char="•"/>
        <a:defRPr sz="1600" kern="1200" spc="100">
          <a:solidFill>
            <a:schemeClr val="tx2"/>
          </a:solidFill>
          <a:latin typeface="+mn-lt"/>
          <a:ea typeface="+mn-ea"/>
          <a:cs typeface="+mn-cs"/>
        </a:defRPr>
      </a:lvl4pPr>
      <a:lvl5pPr marL="2057400" indent="-228600" algn="l" defTabSz="914400" rtl="0" eaLnBrk="1" latinLnBrk="0" hangingPunct="1">
        <a:lnSpc>
          <a:spcPct val="110000"/>
        </a:lnSpc>
        <a:spcBef>
          <a:spcPts val="500"/>
        </a:spcBef>
        <a:buSzPct val="80000"/>
        <a:buFont typeface="Arial" panose="020B0604020202020204" pitchFamily="34" charset="0"/>
        <a:buChar char="•"/>
        <a:defRPr sz="1600" kern="1200" spc="1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0">
            <a:extLst>
              <a:ext uri="{FF2B5EF4-FFF2-40B4-BE49-F238E27FC236}">
                <a16:creationId xmlns:a16="http://schemas.microsoft.com/office/drawing/2014/main" id="{B13969F2-ED52-4E5C-B3FC-01E01B8B9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53"/>
            <a:ext cx="9144000" cy="6857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a:extLst>
              <a:ext uri="{FF2B5EF4-FFF2-40B4-BE49-F238E27FC236}">
                <a16:creationId xmlns:a16="http://schemas.microsoft.com/office/drawing/2014/main" id="{108B28D3-B6C2-4C48-A3B9-C13E1FE46E66}"/>
              </a:ext>
            </a:extLst>
          </p:cNvPr>
          <p:cNvPicPr>
            <a:picLocks noChangeAspect="1"/>
          </p:cNvPicPr>
          <p:nvPr/>
        </p:nvPicPr>
        <p:blipFill rotWithShape="1">
          <a:blip r:embed="rId2"/>
          <a:srcRect l="20958" r="30318"/>
          <a:stretch/>
        </p:blipFill>
        <p:spPr>
          <a:xfrm>
            <a:off x="5933854" y="-6350"/>
            <a:ext cx="6258146" cy="6874330"/>
          </a:xfrm>
          <a:custGeom>
            <a:avLst/>
            <a:gdLst/>
            <a:ahLst/>
            <a:cxnLst/>
            <a:rect l="l" t="t" r="r" b="b"/>
            <a:pathLst>
              <a:path w="6312196" h="6874330">
                <a:moveTo>
                  <a:pt x="2047193" y="0"/>
                </a:moveTo>
                <a:lnTo>
                  <a:pt x="6312196" y="0"/>
                </a:lnTo>
                <a:lnTo>
                  <a:pt x="6312196" y="6874330"/>
                </a:lnTo>
                <a:lnTo>
                  <a:pt x="0" y="6874330"/>
                </a:lnTo>
                <a:close/>
              </a:path>
            </a:pathLst>
          </a:custGeom>
        </p:spPr>
      </p:pic>
      <p:cxnSp>
        <p:nvCxnSpPr>
          <p:cNvPr id="24" name="Straight Connector 12">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00037" y="0"/>
            <a:ext cx="685801" cy="685734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765A5FBA-11A1-419D-A616-9D37E8FB7691}"/>
              </a:ext>
            </a:extLst>
          </p:cNvPr>
          <p:cNvSpPr>
            <a:spLocks noGrp="1"/>
          </p:cNvSpPr>
          <p:nvPr>
            <p:ph type="ctrTitle"/>
          </p:nvPr>
        </p:nvSpPr>
        <p:spPr>
          <a:xfrm>
            <a:off x="672353" y="1713001"/>
            <a:ext cx="7171765" cy="1715999"/>
          </a:xfrm>
        </p:spPr>
        <p:txBody>
          <a:bodyPr anchor="t">
            <a:normAutofit/>
          </a:bodyPr>
          <a:lstStyle/>
          <a:p>
            <a:pPr algn="l"/>
            <a:r>
              <a:rPr kumimoji="1" lang="en-US" altLang="ja-JP" sz="4400" dirty="0"/>
              <a:t>『</a:t>
            </a:r>
            <a:r>
              <a:rPr kumimoji="1" lang="ja-JP" altLang="en-US" sz="4400" dirty="0"/>
              <a:t>障害者福祉施設等の　　</a:t>
            </a:r>
            <a:br>
              <a:rPr kumimoji="1" lang="en-US" altLang="ja-JP" sz="4400" dirty="0"/>
            </a:br>
            <a:r>
              <a:rPr kumimoji="1" lang="ja-JP" altLang="en-US" sz="4400" dirty="0"/>
              <a:t>　　     虐待防止と対応</a:t>
            </a:r>
            <a:r>
              <a:rPr kumimoji="1" lang="en-US" altLang="ja-JP" sz="4400" dirty="0"/>
              <a:t>』</a:t>
            </a:r>
            <a:endParaRPr kumimoji="1" lang="ja-JP" altLang="en-US" sz="4400" dirty="0"/>
          </a:p>
        </p:txBody>
      </p:sp>
      <p:sp>
        <p:nvSpPr>
          <p:cNvPr id="4" name="テキスト ボックス 3">
            <a:extLst>
              <a:ext uri="{FF2B5EF4-FFF2-40B4-BE49-F238E27FC236}">
                <a16:creationId xmlns:a16="http://schemas.microsoft.com/office/drawing/2014/main" id="{5CEEF125-903B-4443-9F58-731FDC135C5A}"/>
              </a:ext>
            </a:extLst>
          </p:cNvPr>
          <p:cNvSpPr txBox="1"/>
          <p:nvPr/>
        </p:nvSpPr>
        <p:spPr>
          <a:xfrm>
            <a:off x="1030942" y="4625082"/>
            <a:ext cx="6463553" cy="1200329"/>
          </a:xfrm>
          <a:prstGeom prst="rect">
            <a:avLst/>
          </a:prstGeom>
          <a:noFill/>
        </p:spPr>
        <p:txBody>
          <a:bodyPr wrap="square" rtlCol="0">
            <a:spAutoFit/>
          </a:bodyPr>
          <a:lstStyle/>
          <a:p>
            <a:pPr algn="l"/>
            <a:r>
              <a:rPr kumimoji="1" lang="ja-JP" altLang="en-US" dirty="0">
                <a:latin typeface="AR P丸ゴシック体E" panose="020F0900000000000000" pitchFamily="50" charset="-128"/>
                <a:ea typeface="AR P丸ゴシック体E" panose="020F0900000000000000" pitchFamily="50" charset="-128"/>
              </a:rPr>
              <a:t>令和３年３月１８日</a:t>
            </a:r>
            <a:endParaRPr kumimoji="1" lang="en-US" altLang="ja-JP" dirty="0">
              <a:latin typeface="AR P丸ゴシック体E" panose="020F0900000000000000" pitchFamily="50" charset="-128"/>
              <a:ea typeface="AR P丸ゴシック体E" panose="020F0900000000000000" pitchFamily="50" charset="-128"/>
            </a:endParaRPr>
          </a:p>
          <a:p>
            <a:pPr algn="l"/>
            <a:endParaRPr kumimoji="1" lang="en-US" altLang="ja-JP" dirty="0">
              <a:latin typeface="AR P丸ゴシック体E" panose="020F0900000000000000" pitchFamily="50" charset="-128"/>
              <a:ea typeface="AR P丸ゴシック体E" panose="020F0900000000000000" pitchFamily="50" charset="-128"/>
            </a:endParaRPr>
          </a:p>
          <a:p>
            <a:pPr algn="l"/>
            <a:r>
              <a:rPr kumimoji="1" lang="ja-JP" altLang="en-US" dirty="0">
                <a:latin typeface="AR P丸ゴシック体E" panose="020F0900000000000000" pitchFamily="50" charset="-128"/>
                <a:ea typeface="AR P丸ゴシック体E" panose="020F0900000000000000" pitchFamily="50" charset="-128"/>
              </a:rPr>
              <a:t>宮城福祉オンブズネット「エール」 副理事長・スーパーバイザー</a:t>
            </a:r>
          </a:p>
          <a:p>
            <a:pPr algn="l"/>
            <a:r>
              <a:rPr kumimoji="1" lang="ja-JP" altLang="en-US" dirty="0">
                <a:latin typeface="AR P丸ゴシック体E" panose="020F0900000000000000" pitchFamily="50" charset="-128"/>
                <a:ea typeface="AR P丸ゴシック体E" panose="020F0900000000000000" pitchFamily="50" charset="-128"/>
              </a:rPr>
              <a:t>小 湊 純 一。</a:t>
            </a:r>
            <a:r>
              <a:rPr kumimoji="1" lang="ja-JP" altLang="en-US" sz="1600" dirty="0">
                <a:latin typeface="AR P丸ゴシック体E" panose="020F0900000000000000" pitchFamily="50" charset="-128"/>
                <a:ea typeface="AR P丸ゴシック体E" panose="020F0900000000000000" pitchFamily="50" charset="-128"/>
              </a:rPr>
              <a:t>（社会福祉士／介護支援専門員）</a:t>
            </a:r>
            <a:endParaRPr kumimoji="1" lang="ja-JP" altLang="en-US"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2508430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D3D1B90-DBB7-4A22-981A-746D01AF6D36}"/>
              </a:ext>
            </a:extLst>
          </p:cNvPr>
          <p:cNvSpPr txBox="1"/>
          <p:nvPr/>
        </p:nvSpPr>
        <p:spPr>
          <a:xfrm>
            <a:off x="758927" y="1575995"/>
            <a:ext cx="7225552" cy="1200329"/>
          </a:xfrm>
          <a:prstGeom prst="rect">
            <a:avLst/>
          </a:prstGeom>
          <a:noFill/>
        </p:spPr>
        <p:txBody>
          <a:bodyPr wrap="square" rtlCol="0">
            <a:spAutoFit/>
          </a:bodyPr>
          <a:lstStyle/>
          <a:p>
            <a:r>
              <a:rPr kumimoji="1" lang="ja-JP" altLang="en-US" sz="3600" dirty="0"/>
              <a:t>５ 虐待防止の責務と障害者や家族</a:t>
            </a:r>
            <a:endParaRPr kumimoji="1" lang="en-US" altLang="ja-JP" sz="3600" dirty="0"/>
          </a:p>
          <a:p>
            <a:r>
              <a:rPr kumimoji="1" lang="ja-JP" altLang="en-US" sz="3600" dirty="0"/>
              <a:t>　の立場の理解</a:t>
            </a:r>
          </a:p>
        </p:txBody>
      </p:sp>
      <p:sp>
        <p:nvSpPr>
          <p:cNvPr id="6" name="テキスト ボックス 5">
            <a:extLst>
              <a:ext uri="{FF2B5EF4-FFF2-40B4-BE49-F238E27FC236}">
                <a16:creationId xmlns:a16="http://schemas.microsoft.com/office/drawing/2014/main" id="{3E84D2D8-4342-4CEF-ACEF-A53C13AEEDC5}"/>
              </a:ext>
            </a:extLst>
          </p:cNvPr>
          <p:cNvSpPr txBox="1"/>
          <p:nvPr/>
        </p:nvSpPr>
        <p:spPr>
          <a:xfrm>
            <a:off x="758927" y="3185159"/>
            <a:ext cx="7225552" cy="1938992"/>
          </a:xfrm>
          <a:prstGeom prst="rect">
            <a:avLst/>
          </a:prstGeom>
          <a:noFill/>
        </p:spPr>
        <p:txBody>
          <a:bodyPr wrap="square" rtlCol="0">
            <a:spAutoFit/>
          </a:bodyPr>
          <a:lstStyle/>
          <a:p>
            <a:r>
              <a:rPr kumimoji="1" lang="ja-JP" altLang="en-US" sz="2400" dirty="0"/>
              <a:t>　法人の理事長、障害者福祉施設等の管理者には、障害者福祉施設等が障害者の人権を擁護する拠点であるという高い意識と、そのための風通しのよい開かれた運営姿勢、職員と共に質の高い支援に取り組む体制づくりが求められます。</a:t>
            </a:r>
          </a:p>
        </p:txBody>
      </p:sp>
    </p:spTree>
    <p:extLst>
      <p:ext uri="{BB962C8B-B14F-4D97-AF65-F5344CB8AC3E}">
        <p14:creationId xmlns:p14="http://schemas.microsoft.com/office/powerpoint/2010/main" val="649636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A70A1B-7010-431E-96FD-89066515EBA2}"/>
              </a:ext>
            </a:extLst>
          </p:cNvPr>
          <p:cNvSpPr>
            <a:spLocks noGrp="1"/>
          </p:cNvSpPr>
          <p:nvPr>
            <p:ph type="title"/>
          </p:nvPr>
        </p:nvSpPr>
        <p:spPr>
          <a:xfrm>
            <a:off x="698479" y="1664235"/>
            <a:ext cx="7207623" cy="3061447"/>
          </a:xfrm>
        </p:spPr>
        <p:txBody>
          <a:bodyPr/>
          <a:lstStyle/>
          <a:p>
            <a:r>
              <a:rPr kumimoji="1" lang="en-US" altLang="ja-JP" sz="4000" b="0" dirty="0">
                <a:solidFill>
                  <a:schemeClr val="accent6">
                    <a:lumMod val="50000"/>
                  </a:schemeClr>
                </a:solidFill>
              </a:rPr>
              <a:t>Ⅱ </a:t>
            </a:r>
            <a:r>
              <a:rPr kumimoji="1" lang="ja-JP" altLang="en-US" sz="4000" b="0" dirty="0">
                <a:solidFill>
                  <a:schemeClr val="accent6">
                    <a:lumMod val="50000"/>
                  </a:schemeClr>
                </a:solidFill>
              </a:rPr>
              <a:t>利用者権利擁護</a:t>
            </a:r>
            <a:br>
              <a:rPr kumimoji="1" lang="en-US" altLang="ja-JP" sz="4000" b="0" dirty="0">
                <a:solidFill>
                  <a:schemeClr val="accent6">
                    <a:lumMod val="50000"/>
                  </a:schemeClr>
                </a:solidFill>
              </a:rPr>
            </a:br>
            <a:r>
              <a:rPr kumimoji="1" lang="ja-JP" altLang="en-US" sz="4000" b="0" dirty="0">
                <a:solidFill>
                  <a:schemeClr val="accent6">
                    <a:lumMod val="50000"/>
                  </a:schemeClr>
                </a:solidFill>
              </a:rPr>
              <a:t>　　　（支援者の義務）</a:t>
            </a:r>
          </a:p>
        </p:txBody>
      </p:sp>
    </p:spTree>
    <p:extLst>
      <p:ext uri="{BB962C8B-B14F-4D97-AF65-F5344CB8AC3E}">
        <p14:creationId xmlns:p14="http://schemas.microsoft.com/office/powerpoint/2010/main" val="2530682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D3D1B90-DBB7-4A22-981A-746D01AF6D36}"/>
              </a:ext>
            </a:extLst>
          </p:cNvPr>
          <p:cNvSpPr txBox="1"/>
          <p:nvPr/>
        </p:nvSpPr>
        <p:spPr>
          <a:xfrm>
            <a:off x="610880" y="1758876"/>
            <a:ext cx="7225552" cy="646331"/>
          </a:xfrm>
          <a:prstGeom prst="rect">
            <a:avLst/>
          </a:prstGeom>
          <a:noFill/>
        </p:spPr>
        <p:txBody>
          <a:bodyPr wrap="square" rtlCol="0">
            <a:spAutoFit/>
          </a:bodyPr>
          <a:lstStyle/>
          <a:p>
            <a:r>
              <a:rPr kumimoji="1" lang="zh-TW" altLang="en-US" sz="3600" dirty="0"/>
              <a:t>１ 運営基準</a:t>
            </a:r>
            <a:r>
              <a:rPr kumimoji="1" lang="ja-JP" altLang="en-US" sz="3600" dirty="0"/>
              <a:t>など</a:t>
            </a:r>
            <a:r>
              <a:rPr kumimoji="1" lang="zh-TW" altLang="en-US" sz="3600" dirty="0"/>
              <a:t>　～抜粋～</a:t>
            </a:r>
            <a:endParaRPr kumimoji="1" lang="ja-JP" altLang="en-US" sz="3600" dirty="0"/>
          </a:p>
        </p:txBody>
      </p:sp>
      <p:sp>
        <p:nvSpPr>
          <p:cNvPr id="6" name="テキスト ボックス 5">
            <a:extLst>
              <a:ext uri="{FF2B5EF4-FFF2-40B4-BE49-F238E27FC236}">
                <a16:creationId xmlns:a16="http://schemas.microsoft.com/office/drawing/2014/main" id="{3E84D2D8-4342-4CEF-ACEF-A53C13AEEDC5}"/>
              </a:ext>
            </a:extLst>
          </p:cNvPr>
          <p:cNvSpPr txBox="1"/>
          <p:nvPr/>
        </p:nvSpPr>
        <p:spPr>
          <a:xfrm>
            <a:off x="610880" y="3368041"/>
            <a:ext cx="7225551" cy="461665"/>
          </a:xfrm>
          <a:prstGeom prst="rect">
            <a:avLst/>
          </a:prstGeom>
          <a:noFill/>
        </p:spPr>
        <p:txBody>
          <a:bodyPr wrap="square" rtlCol="0">
            <a:spAutoFit/>
          </a:bodyPr>
          <a:lstStyle/>
          <a:p>
            <a:r>
              <a:rPr kumimoji="1" lang="ja-JP" altLang="en-US" sz="2400" dirty="0"/>
              <a:t>（１）障害福祉サービス事業者の一般原則</a:t>
            </a:r>
          </a:p>
        </p:txBody>
      </p:sp>
      <p:sp>
        <p:nvSpPr>
          <p:cNvPr id="4" name="テキスト ボックス 3">
            <a:extLst>
              <a:ext uri="{FF2B5EF4-FFF2-40B4-BE49-F238E27FC236}">
                <a16:creationId xmlns:a16="http://schemas.microsoft.com/office/drawing/2014/main" id="{A2B86213-87F0-4D4B-A7E7-B5CFA4F6FE22}"/>
              </a:ext>
            </a:extLst>
          </p:cNvPr>
          <p:cNvSpPr txBox="1"/>
          <p:nvPr/>
        </p:nvSpPr>
        <p:spPr>
          <a:xfrm>
            <a:off x="610880" y="4100043"/>
            <a:ext cx="7225550" cy="830997"/>
          </a:xfrm>
          <a:prstGeom prst="rect">
            <a:avLst/>
          </a:prstGeom>
          <a:noFill/>
        </p:spPr>
        <p:txBody>
          <a:bodyPr wrap="square" rtlCol="0">
            <a:spAutoFit/>
          </a:bodyPr>
          <a:lstStyle/>
          <a:p>
            <a:r>
              <a:rPr kumimoji="1" lang="ja-JP" altLang="en-US" sz="2400" dirty="0"/>
              <a:t>（２）指定計画相談支援の事業の人員及び運営に関</a:t>
            </a:r>
            <a:endParaRPr kumimoji="1" lang="en-US" altLang="ja-JP" sz="2400" dirty="0"/>
          </a:p>
          <a:p>
            <a:r>
              <a:rPr kumimoji="1" lang="ja-JP" altLang="en-US" sz="2400" dirty="0"/>
              <a:t>　　する基準</a:t>
            </a:r>
          </a:p>
        </p:txBody>
      </p:sp>
    </p:spTree>
    <p:extLst>
      <p:ext uri="{BB962C8B-B14F-4D97-AF65-F5344CB8AC3E}">
        <p14:creationId xmlns:p14="http://schemas.microsoft.com/office/powerpoint/2010/main" val="1232390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E84D2D8-4342-4CEF-ACEF-A53C13AEEDC5}"/>
              </a:ext>
            </a:extLst>
          </p:cNvPr>
          <p:cNvSpPr txBox="1"/>
          <p:nvPr/>
        </p:nvSpPr>
        <p:spPr>
          <a:xfrm>
            <a:off x="743046" y="2259207"/>
            <a:ext cx="7144870" cy="1938992"/>
          </a:xfrm>
          <a:prstGeom prst="rect">
            <a:avLst/>
          </a:prstGeom>
          <a:noFill/>
        </p:spPr>
        <p:txBody>
          <a:bodyPr wrap="square" rtlCol="0">
            <a:spAutoFit/>
          </a:bodyPr>
          <a:lstStyle/>
          <a:p>
            <a:r>
              <a:rPr kumimoji="1" lang="ja-JP" altLang="en-US" sz="2400" dirty="0"/>
              <a:t>　障害福祉サービス事業者は、利用者の人権の擁護、利用者に対する虐待の防止等のため、責任者を設置する等必要な体制の整備を行うとともに、職員に対し研修を実施する等の措置を講ずるよう努めなければならない。</a:t>
            </a:r>
          </a:p>
        </p:txBody>
      </p:sp>
    </p:spTree>
    <p:extLst>
      <p:ext uri="{BB962C8B-B14F-4D97-AF65-F5344CB8AC3E}">
        <p14:creationId xmlns:p14="http://schemas.microsoft.com/office/powerpoint/2010/main" val="2977915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98E3D4C-2F9A-4FBE-9629-9F82776D9B87}"/>
              </a:ext>
            </a:extLst>
          </p:cNvPr>
          <p:cNvSpPr txBox="1"/>
          <p:nvPr/>
        </p:nvSpPr>
        <p:spPr>
          <a:xfrm>
            <a:off x="681319" y="1365839"/>
            <a:ext cx="7198658" cy="4524315"/>
          </a:xfrm>
          <a:prstGeom prst="rect">
            <a:avLst/>
          </a:prstGeom>
          <a:noFill/>
        </p:spPr>
        <p:txBody>
          <a:bodyPr wrap="square" rtlCol="0">
            <a:spAutoFit/>
          </a:bodyPr>
          <a:lstStyle/>
          <a:p>
            <a:r>
              <a:rPr kumimoji="1" lang="ja-JP" altLang="en-US" sz="2400" dirty="0"/>
              <a:t>　相談支援専門員は、モニタリングに当たっては、利用者及びその家族、福祉サービス等の事業を行う者等との連絡を継続的に行うこと</a:t>
            </a:r>
            <a:endParaRPr kumimoji="1" lang="en-US" altLang="ja-JP" sz="2400" dirty="0"/>
          </a:p>
          <a:p>
            <a:endParaRPr kumimoji="1" lang="en-US" altLang="ja-JP" sz="2400" dirty="0"/>
          </a:p>
          <a:p>
            <a:r>
              <a:rPr kumimoji="1" lang="en-US" altLang="ja-JP" sz="2400" dirty="0"/>
              <a:t>(</a:t>
            </a:r>
            <a:r>
              <a:rPr kumimoji="1" lang="ja-JP" altLang="en-US" sz="2400" dirty="0"/>
              <a:t>苦情解決</a:t>
            </a:r>
            <a:r>
              <a:rPr kumimoji="1" lang="en-US" altLang="ja-JP" sz="2400" dirty="0"/>
              <a:t>)</a:t>
            </a:r>
          </a:p>
          <a:p>
            <a:r>
              <a:rPr kumimoji="1" lang="ja-JP" altLang="en-US" sz="2400" dirty="0"/>
              <a:t>第二十七条　指定特定相談支援事業者は、その提供</a:t>
            </a:r>
            <a:endParaRPr kumimoji="1" lang="en-US" altLang="ja-JP" sz="2400" dirty="0"/>
          </a:p>
          <a:p>
            <a:r>
              <a:rPr kumimoji="1" lang="ja-JP" altLang="en-US" sz="2400" dirty="0"/>
              <a:t>　した指定計画相談支援又はサービス等利用計画に</a:t>
            </a:r>
            <a:endParaRPr kumimoji="1" lang="en-US" altLang="ja-JP" sz="2400" dirty="0"/>
          </a:p>
          <a:p>
            <a:r>
              <a:rPr kumimoji="1" lang="ja-JP" altLang="en-US" sz="2400" dirty="0"/>
              <a:t>　位置付けた福祉サービス等に関する利用者又はそ</a:t>
            </a:r>
            <a:endParaRPr kumimoji="1" lang="en-US" altLang="ja-JP" sz="2400" dirty="0"/>
          </a:p>
          <a:p>
            <a:r>
              <a:rPr kumimoji="1" lang="ja-JP" altLang="en-US" sz="2400" dirty="0"/>
              <a:t>　の家族からの苦情に迅速かつ適切に対応するため</a:t>
            </a:r>
            <a:endParaRPr kumimoji="1" lang="en-US" altLang="ja-JP" sz="2400" dirty="0"/>
          </a:p>
          <a:p>
            <a:r>
              <a:rPr kumimoji="1" lang="ja-JP" altLang="en-US" sz="2400" dirty="0"/>
              <a:t>　に、苦情を受け付けるための窓口を設置する等の</a:t>
            </a:r>
            <a:endParaRPr kumimoji="1" lang="en-US" altLang="ja-JP" sz="2400" dirty="0"/>
          </a:p>
          <a:p>
            <a:r>
              <a:rPr kumimoji="1" lang="ja-JP" altLang="en-US" sz="2400" dirty="0"/>
              <a:t>　必要な措置を講じなければならない。</a:t>
            </a:r>
          </a:p>
          <a:p>
            <a:endParaRPr kumimoji="1" lang="ja-JP" altLang="en-US" sz="2400" dirty="0"/>
          </a:p>
        </p:txBody>
      </p:sp>
    </p:spTree>
    <p:extLst>
      <p:ext uri="{BB962C8B-B14F-4D97-AF65-F5344CB8AC3E}">
        <p14:creationId xmlns:p14="http://schemas.microsoft.com/office/powerpoint/2010/main" val="2132521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D3D1B90-DBB7-4A22-981A-746D01AF6D36}"/>
              </a:ext>
            </a:extLst>
          </p:cNvPr>
          <p:cNvSpPr txBox="1"/>
          <p:nvPr/>
        </p:nvSpPr>
        <p:spPr>
          <a:xfrm>
            <a:off x="724092" y="1819835"/>
            <a:ext cx="7225552" cy="646331"/>
          </a:xfrm>
          <a:prstGeom prst="rect">
            <a:avLst/>
          </a:prstGeom>
          <a:noFill/>
        </p:spPr>
        <p:txBody>
          <a:bodyPr wrap="square" rtlCol="0">
            <a:spAutoFit/>
          </a:bodyPr>
          <a:lstStyle/>
          <a:p>
            <a:r>
              <a:rPr kumimoji="1" lang="ja-JP" altLang="en-US" sz="3600"/>
              <a:t>２ 障害者基本法</a:t>
            </a:r>
            <a:endParaRPr kumimoji="1" lang="ja-JP" altLang="en-US" sz="3600" dirty="0"/>
          </a:p>
        </p:txBody>
      </p:sp>
      <p:sp>
        <p:nvSpPr>
          <p:cNvPr id="6" name="テキスト ボックス 5">
            <a:extLst>
              <a:ext uri="{FF2B5EF4-FFF2-40B4-BE49-F238E27FC236}">
                <a16:creationId xmlns:a16="http://schemas.microsoft.com/office/drawing/2014/main" id="{3E84D2D8-4342-4CEF-ACEF-A53C13AEEDC5}"/>
              </a:ext>
            </a:extLst>
          </p:cNvPr>
          <p:cNvSpPr txBox="1"/>
          <p:nvPr/>
        </p:nvSpPr>
        <p:spPr>
          <a:xfrm>
            <a:off x="724092" y="3429000"/>
            <a:ext cx="7225551" cy="1200329"/>
          </a:xfrm>
          <a:prstGeom prst="rect">
            <a:avLst/>
          </a:prstGeom>
          <a:noFill/>
        </p:spPr>
        <p:txBody>
          <a:bodyPr wrap="square" rtlCol="0">
            <a:spAutoFit/>
          </a:bodyPr>
          <a:lstStyle/>
          <a:p>
            <a:r>
              <a:rPr kumimoji="1" lang="ja-JP" altLang="en-US" sz="2400" dirty="0"/>
              <a:t>　全ての国民が，障害の有無にかかわらず，等しく基本的人権を享有するかけがえのない個人として尊重されるものである</a:t>
            </a:r>
          </a:p>
        </p:txBody>
      </p:sp>
    </p:spTree>
    <p:extLst>
      <p:ext uri="{BB962C8B-B14F-4D97-AF65-F5344CB8AC3E}">
        <p14:creationId xmlns:p14="http://schemas.microsoft.com/office/powerpoint/2010/main" val="3280026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D3D1B90-DBB7-4A22-981A-746D01AF6D36}"/>
              </a:ext>
            </a:extLst>
          </p:cNvPr>
          <p:cNvSpPr txBox="1"/>
          <p:nvPr/>
        </p:nvSpPr>
        <p:spPr>
          <a:xfrm>
            <a:off x="680549" y="1819836"/>
            <a:ext cx="7225552" cy="646331"/>
          </a:xfrm>
          <a:prstGeom prst="rect">
            <a:avLst/>
          </a:prstGeom>
          <a:noFill/>
        </p:spPr>
        <p:txBody>
          <a:bodyPr wrap="square" rtlCol="0">
            <a:spAutoFit/>
          </a:bodyPr>
          <a:lstStyle/>
          <a:p>
            <a:r>
              <a:rPr kumimoji="1" lang="ja-JP" altLang="en-US" sz="3600"/>
              <a:t>３ 施設ケアの実践綱領</a:t>
            </a:r>
            <a:endParaRPr kumimoji="1" lang="ja-JP" altLang="en-US" sz="3600" dirty="0"/>
          </a:p>
        </p:txBody>
      </p:sp>
      <p:sp>
        <p:nvSpPr>
          <p:cNvPr id="6" name="テキスト ボックス 5">
            <a:extLst>
              <a:ext uri="{FF2B5EF4-FFF2-40B4-BE49-F238E27FC236}">
                <a16:creationId xmlns:a16="http://schemas.microsoft.com/office/drawing/2014/main" id="{3E84D2D8-4342-4CEF-ACEF-A53C13AEEDC5}"/>
              </a:ext>
            </a:extLst>
          </p:cNvPr>
          <p:cNvSpPr txBox="1"/>
          <p:nvPr/>
        </p:nvSpPr>
        <p:spPr>
          <a:xfrm>
            <a:off x="680549" y="3429000"/>
            <a:ext cx="7225551" cy="1569660"/>
          </a:xfrm>
          <a:prstGeom prst="rect">
            <a:avLst/>
          </a:prstGeom>
          <a:noFill/>
        </p:spPr>
        <p:txBody>
          <a:bodyPr wrap="square" rtlCol="0">
            <a:spAutoFit/>
          </a:bodyPr>
          <a:lstStyle/>
          <a:p>
            <a:r>
              <a:rPr kumimoji="1" lang="ja-JP" altLang="en-US" sz="2400" dirty="0"/>
              <a:t>（４）利用者一人ひとりの能力，感受性及び信念を</a:t>
            </a:r>
            <a:endParaRPr kumimoji="1" lang="en-US" altLang="ja-JP" sz="2400" dirty="0"/>
          </a:p>
          <a:p>
            <a:r>
              <a:rPr kumimoji="1" lang="ja-JP" altLang="en-US" sz="2400" dirty="0"/>
              <a:t>　　尊重することが職員の基本的態度であるべきで，</a:t>
            </a:r>
            <a:endParaRPr kumimoji="1" lang="en-US" altLang="ja-JP" sz="2400" dirty="0"/>
          </a:p>
          <a:p>
            <a:r>
              <a:rPr kumimoji="1" lang="ja-JP" altLang="en-US" sz="2400" dirty="0"/>
              <a:t>　　あらゆる関係において，礼儀と尊重という態度</a:t>
            </a:r>
            <a:endParaRPr kumimoji="1" lang="en-US" altLang="ja-JP" sz="2400" dirty="0"/>
          </a:p>
          <a:p>
            <a:r>
              <a:rPr kumimoji="1" lang="ja-JP" altLang="en-US" sz="2400" dirty="0"/>
              <a:t>　　も同様に不可欠です。</a:t>
            </a:r>
          </a:p>
        </p:txBody>
      </p:sp>
    </p:spTree>
    <p:extLst>
      <p:ext uri="{BB962C8B-B14F-4D97-AF65-F5344CB8AC3E}">
        <p14:creationId xmlns:p14="http://schemas.microsoft.com/office/powerpoint/2010/main" val="2955027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D3D1B90-DBB7-4A22-981A-746D01AF6D36}"/>
              </a:ext>
            </a:extLst>
          </p:cNvPr>
          <p:cNvSpPr txBox="1"/>
          <p:nvPr/>
        </p:nvSpPr>
        <p:spPr>
          <a:xfrm>
            <a:off x="697968" y="1654373"/>
            <a:ext cx="7225552" cy="1200329"/>
          </a:xfrm>
          <a:prstGeom prst="rect">
            <a:avLst/>
          </a:prstGeom>
          <a:noFill/>
        </p:spPr>
        <p:txBody>
          <a:bodyPr wrap="square" rtlCol="0">
            <a:spAutoFit/>
          </a:bodyPr>
          <a:lstStyle/>
          <a:p>
            <a:r>
              <a:rPr kumimoji="1" lang="ja-JP" altLang="en-US" sz="3600" dirty="0"/>
              <a:t>４ いいケアをするには，関わるス</a:t>
            </a:r>
            <a:endParaRPr kumimoji="1" lang="en-US" altLang="ja-JP" sz="3600" dirty="0"/>
          </a:p>
          <a:p>
            <a:r>
              <a:rPr kumimoji="1" lang="ja-JP" altLang="en-US" sz="3600" dirty="0"/>
              <a:t>　タッフが最も大切</a:t>
            </a:r>
          </a:p>
        </p:txBody>
      </p:sp>
      <p:sp>
        <p:nvSpPr>
          <p:cNvPr id="6" name="テキスト ボックス 5">
            <a:extLst>
              <a:ext uri="{FF2B5EF4-FFF2-40B4-BE49-F238E27FC236}">
                <a16:creationId xmlns:a16="http://schemas.microsoft.com/office/drawing/2014/main" id="{3E84D2D8-4342-4CEF-ACEF-A53C13AEEDC5}"/>
              </a:ext>
            </a:extLst>
          </p:cNvPr>
          <p:cNvSpPr txBox="1"/>
          <p:nvPr/>
        </p:nvSpPr>
        <p:spPr>
          <a:xfrm>
            <a:off x="697968" y="3263538"/>
            <a:ext cx="7225551" cy="1200329"/>
          </a:xfrm>
          <a:prstGeom prst="rect">
            <a:avLst/>
          </a:prstGeom>
          <a:noFill/>
        </p:spPr>
        <p:txBody>
          <a:bodyPr wrap="square" rtlCol="0">
            <a:spAutoFit/>
          </a:bodyPr>
          <a:lstStyle/>
          <a:p>
            <a:r>
              <a:rPr kumimoji="1" lang="ja-JP" altLang="en-US" sz="2400" dirty="0"/>
              <a:t>　専門性が高く，良い関係性で利用者主体の支援をするために重要なことは</a:t>
            </a:r>
            <a:r>
              <a:rPr kumimoji="1" lang="en-US" altLang="ja-JP" sz="2400" dirty="0"/>
              <a:t>『</a:t>
            </a:r>
            <a:r>
              <a:rPr kumimoji="1" lang="ja-JP" altLang="en-US" sz="2400" dirty="0"/>
              <a:t>関わるスタッフ一人ひとりが大切にされ尊重されているか</a:t>
            </a:r>
            <a:r>
              <a:rPr kumimoji="1" lang="en-US" altLang="ja-JP" sz="2400" dirty="0"/>
              <a:t>』</a:t>
            </a:r>
            <a:r>
              <a:rPr kumimoji="1" lang="ja-JP" altLang="en-US" sz="2400" dirty="0"/>
              <a:t>ということです。</a:t>
            </a:r>
          </a:p>
        </p:txBody>
      </p:sp>
    </p:spTree>
    <p:extLst>
      <p:ext uri="{BB962C8B-B14F-4D97-AF65-F5344CB8AC3E}">
        <p14:creationId xmlns:p14="http://schemas.microsoft.com/office/powerpoint/2010/main" val="1461976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D3D1B90-DBB7-4A22-981A-746D01AF6D36}"/>
              </a:ext>
            </a:extLst>
          </p:cNvPr>
          <p:cNvSpPr txBox="1"/>
          <p:nvPr/>
        </p:nvSpPr>
        <p:spPr>
          <a:xfrm>
            <a:off x="645716" y="1768863"/>
            <a:ext cx="7225552" cy="1200329"/>
          </a:xfrm>
          <a:prstGeom prst="rect">
            <a:avLst/>
          </a:prstGeom>
          <a:noFill/>
        </p:spPr>
        <p:txBody>
          <a:bodyPr wrap="square" rtlCol="0">
            <a:spAutoFit/>
          </a:bodyPr>
          <a:lstStyle/>
          <a:p>
            <a:r>
              <a:rPr kumimoji="1" lang="ja-JP" altLang="en-US" sz="3600" dirty="0"/>
              <a:t>５ 支援を受ける私が、してほしい</a:t>
            </a:r>
            <a:endParaRPr kumimoji="1" lang="en-US" altLang="ja-JP" sz="3600" dirty="0"/>
          </a:p>
          <a:p>
            <a:r>
              <a:rPr kumimoji="1" lang="ja-JP" altLang="en-US" sz="3600" dirty="0"/>
              <a:t>　こと、してほしくないこと</a:t>
            </a:r>
          </a:p>
        </p:txBody>
      </p:sp>
      <p:sp>
        <p:nvSpPr>
          <p:cNvPr id="6" name="テキスト ボックス 5">
            <a:extLst>
              <a:ext uri="{FF2B5EF4-FFF2-40B4-BE49-F238E27FC236}">
                <a16:creationId xmlns:a16="http://schemas.microsoft.com/office/drawing/2014/main" id="{3E84D2D8-4342-4CEF-ACEF-A53C13AEEDC5}"/>
              </a:ext>
            </a:extLst>
          </p:cNvPr>
          <p:cNvSpPr txBox="1"/>
          <p:nvPr/>
        </p:nvSpPr>
        <p:spPr>
          <a:xfrm>
            <a:off x="645717" y="3638005"/>
            <a:ext cx="7225551" cy="1200329"/>
          </a:xfrm>
          <a:prstGeom prst="rect">
            <a:avLst/>
          </a:prstGeom>
          <a:noFill/>
        </p:spPr>
        <p:txBody>
          <a:bodyPr wrap="square" rtlCol="0">
            <a:spAutoFit/>
          </a:bodyPr>
          <a:lstStyle/>
          <a:p>
            <a:r>
              <a:rPr kumimoji="1" lang="ja-JP" altLang="en-US" sz="2400" dirty="0"/>
              <a:t>（５）私は、私が困っていること、なんとかしよう</a:t>
            </a:r>
            <a:endParaRPr kumimoji="1" lang="en-US" altLang="ja-JP" sz="2400" dirty="0"/>
          </a:p>
          <a:p>
            <a:r>
              <a:rPr kumimoji="1" lang="ja-JP" altLang="en-US" sz="2400" dirty="0"/>
              <a:t>　　としていることに対して、支援者から一方的に</a:t>
            </a:r>
            <a:endParaRPr kumimoji="1" lang="en-US" altLang="ja-JP" sz="2400" dirty="0"/>
          </a:p>
          <a:p>
            <a:r>
              <a:rPr kumimoji="1" lang="ja-JP" altLang="en-US" sz="2400" dirty="0"/>
              <a:t>　　非難されたり、否定されたくない。</a:t>
            </a:r>
          </a:p>
        </p:txBody>
      </p:sp>
    </p:spTree>
    <p:extLst>
      <p:ext uri="{BB962C8B-B14F-4D97-AF65-F5344CB8AC3E}">
        <p14:creationId xmlns:p14="http://schemas.microsoft.com/office/powerpoint/2010/main" val="3429152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E84D2D8-4342-4CEF-ACEF-A53C13AEEDC5}"/>
              </a:ext>
            </a:extLst>
          </p:cNvPr>
          <p:cNvSpPr txBox="1"/>
          <p:nvPr/>
        </p:nvSpPr>
        <p:spPr>
          <a:xfrm>
            <a:off x="750730" y="1504801"/>
            <a:ext cx="7225553" cy="3970318"/>
          </a:xfrm>
          <a:prstGeom prst="rect">
            <a:avLst/>
          </a:prstGeom>
          <a:noFill/>
        </p:spPr>
        <p:txBody>
          <a:bodyPr wrap="square" rtlCol="0">
            <a:spAutoFit/>
          </a:bodyPr>
          <a:lstStyle/>
          <a:p>
            <a:r>
              <a:rPr kumimoji="1" lang="en-US" altLang="ja-JP" sz="2800" b="1" dirty="0">
                <a:solidFill>
                  <a:srgbClr val="00B050"/>
                </a:solidFill>
              </a:rPr>
              <a:t>『</a:t>
            </a:r>
            <a:r>
              <a:rPr kumimoji="1" lang="ja-JP" altLang="en-US" sz="2800" b="1" dirty="0">
                <a:solidFill>
                  <a:srgbClr val="00B050"/>
                </a:solidFill>
              </a:rPr>
              <a:t>障害者の権利擁護と</a:t>
            </a:r>
            <a:endParaRPr kumimoji="1" lang="en-US" altLang="ja-JP" sz="2800" b="1" dirty="0">
              <a:solidFill>
                <a:srgbClr val="00B050"/>
              </a:solidFill>
            </a:endParaRPr>
          </a:p>
          <a:p>
            <a:r>
              <a:rPr kumimoji="1" lang="ja-JP" altLang="en-US" sz="2800" b="1" dirty="0">
                <a:solidFill>
                  <a:srgbClr val="00B050"/>
                </a:solidFill>
              </a:rPr>
              <a:t>　　　　福祉のコンプライアンスルール</a:t>
            </a:r>
            <a:r>
              <a:rPr kumimoji="1" lang="en-US" altLang="ja-JP" sz="2800" b="1" dirty="0">
                <a:solidFill>
                  <a:srgbClr val="00B050"/>
                </a:solidFill>
              </a:rPr>
              <a:t>』</a:t>
            </a:r>
          </a:p>
          <a:p>
            <a:endParaRPr kumimoji="1" lang="en-US" altLang="ja-JP" sz="2800" dirty="0">
              <a:solidFill>
                <a:srgbClr val="00B050"/>
              </a:solidFill>
            </a:endParaRPr>
          </a:p>
          <a:p>
            <a:pPr algn="ctr"/>
            <a:r>
              <a:rPr kumimoji="1" lang="ja-JP" altLang="en-US" sz="2400" dirty="0">
                <a:solidFill>
                  <a:schemeClr val="accent5">
                    <a:lumMod val="50000"/>
                  </a:schemeClr>
                </a:solidFill>
              </a:rPr>
              <a:t>～より良いサービス提供のために～</a:t>
            </a:r>
            <a:endParaRPr kumimoji="1" lang="en-US" altLang="ja-JP" sz="2400" dirty="0">
              <a:solidFill>
                <a:schemeClr val="accent5">
                  <a:lumMod val="50000"/>
                </a:schemeClr>
              </a:solidFill>
            </a:endParaRPr>
          </a:p>
          <a:p>
            <a:pPr algn="ctr"/>
            <a:endParaRPr kumimoji="1" lang="en-US" altLang="ja-JP" sz="2400" dirty="0"/>
          </a:p>
          <a:p>
            <a:pPr algn="ctr"/>
            <a:endParaRPr kumimoji="1" lang="en-US" altLang="ja-JP" sz="2400" dirty="0"/>
          </a:p>
          <a:p>
            <a:r>
              <a:rPr kumimoji="1" lang="ja-JP" altLang="en-US" sz="2400" dirty="0"/>
              <a:t>　　　　➀ よりよい関わりのために</a:t>
            </a:r>
            <a:endParaRPr kumimoji="1" lang="en-US" altLang="ja-JP" sz="2400" dirty="0"/>
          </a:p>
          <a:p>
            <a:endParaRPr kumimoji="1" lang="en-US" altLang="ja-JP" sz="2400" dirty="0"/>
          </a:p>
          <a:p>
            <a:r>
              <a:rPr kumimoji="1" lang="ja-JP" altLang="en-US" sz="2400" dirty="0"/>
              <a:t>　　　　② いいケア報告書</a:t>
            </a:r>
          </a:p>
          <a:p>
            <a:pPr algn="ctr"/>
            <a:endParaRPr kumimoji="1" lang="ja-JP" altLang="en-US" sz="2400" dirty="0"/>
          </a:p>
        </p:txBody>
      </p:sp>
    </p:spTree>
    <p:extLst>
      <p:ext uri="{BB962C8B-B14F-4D97-AF65-F5344CB8AC3E}">
        <p14:creationId xmlns:p14="http://schemas.microsoft.com/office/powerpoint/2010/main" val="385281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A70A1B-7010-431E-96FD-89066515EBA2}"/>
              </a:ext>
            </a:extLst>
          </p:cNvPr>
          <p:cNvSpPr>
            <a:spLocks noGrp="1"/>
          </p:cNvSpPr>
          <p:nvPr>
            <p:ph type="title"/>
          </p:nvPr>
        </p:nvSpPr>
        <p:spPr>
          <a:xfrm>
            <a:off x="650454" y="1707776"/>
            <a:ext cx="7198658" cy="3442447"/>
          </a:xfrm>
        </p:spPr>
        <p:txBody>
          <a:bodyPr/>
          <a:lstStyle/>
          <a:p>
            <a:r>
              <a:rPr kumimoji="1" lang="en-US" altLang="ja-JP" sz="4000" b="0" dirty="0">
                <a:solidFill>
                  <a:schemeClr val="accent6">
                    <a:lumMod val="50000"/>
                  </a:schemeClr>
                </a:solidFill>
              </a:rPr>
              <a:t>Ⅰ</a:t>
            </a:r>
            <a:r>
              <a:rPr kumimoji="1" lang="ja-JP" altLang="en-US" sz="4000" b="0" dirty="0">
                <a:solidFill>
                  <a:schemeClr val="accent6">
                    <a:lumMod val="50000"/>
                  </a:schemeClr>
                </a:solidFill>
              </a:rPr>
              <a:t> 障害者福祉施設従事者等</a:t>
            </a:r>
            <a:br>
              <a:rPr kumimoji="1" lang="en-US" altLang="ja-JP" sz="4000" b="0" dirty="0">
                <a:solidFill>
                  <a:schemeClr val="accent6">
                    <a:lumMod val="50000"/>
                  </a:schemeClr>
                </a:solidFill>
              </a:rPr>
            </a:br>
            <a:r>
              <a:rPr kumimoji="1" lang="ja-JP" altLang="en-US" sz="4000" b="0" dirty="0">
                <a:solidFill>
                  <a:schemeClr val="accent6">
                    <a:lumMod val="50000"/>
                  </a:schemeClr>
                </a:solidFill>
              </a:rPr>
              <a:t>　による障害者虐待</a:t>
            </a:r>
            <a:br>
              <a:rPr kumimoji="1" lang="en-US" altLang="ja-JP" sz="2800" dirty="0">
                <a:solidFill>
                  <a:srgbClr val="FF0000"/>
                </a:solidFill>
              </a:rPr>
            </a:br>
            <a:r>
              <a:rPr kumimoji="1" lang="en-US" altLang="ja-JP" sz="2800" dirty="0"/>
              <a:t> </a:t>
            </a:r>
            <a:br>
              <a:rPr kumimoji="1" lang="en-US" altLang="ja-JP" sz="2800" dirty="0"/>
            </a:br>
            <a:br>
              <a:rPr kumimoji="1" lang="en-US" altLang="ja-JP" sz="2800" dirty="0"/>
            </a:br>
            <a:r>
              <a:rPr kumimoji="1" lang="ja-JP" altLang="en-US" sz="2800" dirty="0"/>
              <a:t>　　</a:t>
            </a:r>
            <a:r>
              <a:rPr kumimoji="1" lang="ja-JP" altLang="en-US" sz="2000" dirty="0">
                <a:solidFill>
                  <a:srgbClr val="002060"/>
                </a:solidFill>
              </a:rPr>
              <a:t>障害者虐待の防止、障害者の養護者に対する</a:t>
            </a:r>
            <a:br>
              <a:rPr kumimoji="1" lang="en-US" altLang="ja-JP" sz="2000" dirty="0">
                <a:solidFill>
                  <a:srgbClr val="002060"/>
                </a:solidFill>
              </a:rPr>
            </a:br>
            <a:r>
              <a:rPr kumimoji="1" lang="ja-JP" altLang="en-US" sz="2000" dirty="0">
                <a:solidFill>
                  <a:srgbClr val="002060"/>
                </a:solidFill>
              </a:rPr>
              <a:t>　　支援等に関する法律</a:t>
            </a:r>
            <a:endParaRPr kumimoji="1" lang="ja-JP" altLang="en-US" sz="2400" dirty="0"/>
          </a:p>
        </p:txBody>
      </p:sp>
    </p:spTree>
    <p:extLst>
      <p:ext uri="{BB962C8B-B14F-4D97-AF65-F5344CB8AC3E}">
        <p14:creationId xmlns:p14="http://schemas.microsoft.com/office/powerpoint/2010/main" val="3751901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ーブル&#10;&#10;自動的に生成された説明">
            <a:extLst>
              <a:ext uri="{FF2B5EF4-FFF2-40B4-BE49-F238E27FC236}">
                <a16:creationId xmlns:a16="http://schemas.microsoft.com/office/drawing/2014/main" id="{F5F05D98-A635-462D-935B-890FA639F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679" y="-555631"/>
            <a:ext cx="5907396" cy="8366131"/>
          </a:xfrm>
          <a:prstGeom prst="rect">
            <a:avLst/>
          </a:prstGeom>
        </p:spPr>
      </p:pic>
    </p:spTree>
    <p:extLst>
      <p:ext uri="{BB962C8B-B14F-4D97-AF65-F5344CB8AC3E}">
        <p14:creationId xmlns:p14="http://schemas.microsoft.com/office/powerpoint/2010/main" val="2940880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ダイアグラム&#10;&#10;中程度の精度で自動的に生成された説明">
            <a:extLst>
              <a:ext uri="{FF2B5EF4-FFF2-40B4-BE49-F238E27FC236}">
                <a16:creationId xmlns:a16="http://schemas.microsoft.com/office/drawing/2014/main" id="{4CACE4DF-E862-4320-AB48-BCE56C935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64" y="524691"/>
            <a:ext cx="8391515" cy="5808617"/>
          </a:xfrm>
          <a:prstGeom prst="rect">
            <a:avLst/>
          </a:prstGeom>
        </p:spPr>
      </p:pic>
    </p:spTree>
    <p:extLst>
      <p:ext uri="{BB962C8B-B14F-4D97-AF65-F5344CB8AC3E}">
        <p14:creationId xmlns:p14="http://schemas.microsoft.com/office/powerpoint/2010/main" val="2779068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テキスト, アプリケーション, メール&#10;&#10;自動的に生成された説明">
            <a:extLst>
              <a:ext uri="{FF2B5EF4-FFF2-40B4-BE49-F238E27FC236}">
                <a16:creationId xmlns:a16="http://schemas.microsoft.com/office/drawing/2014/main" id="{5CCFF9F9-6BF5-436F-838D-BABCDE8830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 y="661851"/>
            <a:ext cx="8240543" cy="5704114"/>
          </a:xfrm>
          <a:prstGeom prst="rect">
            <a:avLst/>
          </a:prstGeom>
        </p:spPr>
      </p:pic>
    </p:spTree>
    <p:extLst>
      <p:ext uri="{BB962C8B-B14F-4D97-AF65-F5344CB8AC3E}">
        <p14:creationId xmlns:p14="http://schemas.microsoft.com/office/powerpoint/2010/main" val="1116909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D3D1B90-DBB7-4A22-981A-746D01AF6D36}"/>
              </a:ext>
            </a:extLst>
          </p:cNvPr>
          <p:cNvSpPr txBox="1"/>
          <p:nvPr/>
        </p:nvSpPr>
        <p:spPr>
          <a:xfrm>
            <a:off x="663133" y="1715332"/>
            <a:ext cx="7225552" cy="646331"/>
          </a:xfrm>
          <a:prstGeom prst="rect">
            <a:avLst/>
          </a:prstGeom>
          <a:noFill/>
        </p:spPr>
        <p:txBody>
          <a:bodyPr wrap="square" rtlCol="0">
            <a:spAutoFit/>
          </a:bodyPr>
          <a:lstStyle/>
          <a:p>
            <a:r>
              <a:rPr kumimoji="1" lang="ja-JP" altLang="en-US" sz="3600" dirty="0"/>
              <a:t>１ 障害者に対する虐待の禁止</a:t>
            </a:r>
          </a:p>
        </p:txBody>
      </p:sp>
      <p:sp>
        <p:nvSpPr>
          <p:cNvPr id="6" name="テキスト ボックス 5">
            <a:extLst>
              <a:ext uri="{FF2B5EF4-FFF2-40B4-BE49-F238E27FC236}">
                <a16:creationId xmlns:a16="http://schemas.microsoft.com/office/drawing/2014/main" id="{3E84D2D8-4342-4CEF-ACEF-A53C13AEEDC5}"/>
              </a:ext>
            </a:extLst>
          </p:cNvPr>
          <p:cNvSpPr txBox="1"/>
          <p:nvPr/>
        </p:nvSpPr>
        <p:spPr>
          <a:xfrm>
            <a:off x="663133" y="3324497"/>
            <a:ext cx="7225552" cy="1200329"/>
          </a:xfrm>
          <a:prstGeom prst="rect">
            <a:avLst/>
          </a:prstGeom>
          <a:noFill/>
        </p:spPr>
        <p:txBody>
          <a:bodyPr wrap="square" rtlCol="0">
            <a:spAutoFit/>
          </a:bodyPr>
          <a:lstStyle/>
          <a:p>
            <a:r>
              <a:rPr kumimoji="1" lang="ja-JP" altLang="en-US" sz="2400" dirty="0"/>
              <a:t>第三条　何人も、障害者に対し、虐待をしてはなら</a:t>
            </a:r>
            <a:endParaRPr kumimoji="1" lang="en-US" altLang="ja-JP" sz="2400" dirty="0"/>
          </a:p>
          <a:p>
            <a:r>
              <a:rPr kumimoji="1" lang="ja-JP" altLang="en-US" sz="2400" dirty="0"/>
              <a:t>　　　ない。</a:t>
            </a:r>
            <a:br>
              <a:rPr kumimoji="1" lang="ja-JP" altLang="en-US" sz="2400" dirty="0"/>
            </a:br>
            <a:endParaRPr kumimoji="1" lang="ja-JP" altLang="en-US" sz="2400" dirty="0"/>
          </a:p>
        </p:txBody>
      </p:sp>
    </p:spTree>
    <p:extLst>
      <p:ext uri="{BB962C8B-B14F-4D97-AF65-F5344CB8AC3E}">
        <p14:creationId xmlns:p14="http://schemas.microsoft.com/office/powerpoint/2010/main" val="3734187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E84D2D8-4342-4CEF-ACEF-A53C13AEEDC5}"/>
              </a:ext>
            </a:extLst>
          </p:cNvPr>
          <p:cNvSpPr txBox="1"/>
          <p:nvPr/>
        </p:nvSpPr>
        <p:spPr>
          <a:xfrm>
            <a:off x="768658" y="865095"/>
            <a:ext cx="7162800" cy="4524315"/>
          </a:xfrm>
          <a:prstGeom prst="rect">
            <a:avLst/>
          </a:prstGeom>
          <a:noFill/>
        </p:spPr>
        <p:txBody>
          <a:bodyPr wrap="square" rtlCol="0">
            <a:spAutoFit/>
          </a:bodyPr>
          <a:lstStyle/>
          <a:p>
            <a:r>
              <a:rPr kumimoji="1" lang="ja-JP" altLang="en-US" sz="2400" dirty="0"/>
              <a:t>事例１</a:t>
            </a:r>
          </a:p>
          <a:p>
            <a:endParaRPr kumimoji="1" lang="ja-JP" altLang="en-US" sz="2400" dirty="0"/>
          </a:p>
          <a:p>
            <a:r>
              <a:rPr kumimoji="1" lang="ja-JP" altLang="en-US" sz="2400" dirty="0"/>
              <a:t>　障害者施設に入所している３０歳代の女性（Ｂさん）が、「先生にチュッチュッされた。触られた。」と施設職員に訴えてきた。職員に確認したところ、胸部と下腹部にそれぞれ着衣の下から手を差し入れ、まさぐったほか唇にキスをしたというものであった。</a:t>
            </a:r>
          </a:p>
          <a:p>
            <a:r>
              <a:rPr kumimoji="1" lang="ja-JP" altLang="en-US" sz="2400" dirty="0"/>
              <a:t>　さらに、額にキスをしたり、女性のわきの下に手を回したり、着衣の上から下腹部に触れたりしていたことなどが次々に判明してきた。</a:t>
            </a:r>
          </a:p>
          <a:p>
            <a:r>
              <a:rPr kumimoji="1" lang="ja-JP" altLang="en-US" sz="2400" dirty="0"/>
              <a:t>　虐待者は経験豊富な職員である。</a:t>
            </a:r>
          </a:p>
        </p:txBody>
      </p:sp>
    </p:spTree>
    <p:extLst>
      <p:ext uri="{BB962C8B-B14F-4D97-AF65-F5344CB8AC3E}">
        <p14:creationId xmlns:p14="http://schemas.microsoft.com/office/powerpoint/2010/main" val="1433957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E84D2D8-4342-4CEF-ACEF-A53C13AEEDC5}"/>
              </a:ext>
            </a:extLst>
          </p:cNvPr>
          <p:cNvSpPr txBox="1"/>
          <p:nvPr/>
        </p:nvSpPr>
        <p:spPr>
          <a:xfrm>
            <a:off x="777368" y="554438"/>
            <a:ext cx="7162800" cy="6001643"/>
          </a:xfrm>
          <a:prstGeom prst="rect">
            <a:avLst/>
          </a:prstGeom>
          <a:noFill/>
        </p:spPr>
        <p:txBody>
          <a:bodyPr wrap="square" rtlCol="0">
            <a:spAutoFit/>
          </a:bodyPr>
          <a:lstStyle/>
          <a:p>
            <a:r>
              <a:rPr kumimoji="1" lang="ja-JP" altLang="en-US" sz="2400" dirty="0"/>
              <a:t>事例２</a:t>
            </a:r>
          </a:p>
          <a:p>
            <a:endParaRPr kumimoji="1" lang="ja-JP" altLang="en-US" sz="2400" dirty="0"/>
          </a:p>
          <a:p>
            <a:r>
              <a:rPr kumimoji="1" lang="ja-JP" altLang="en-US" sz="2400" dirty="0"/>
              <a:t>　就労継続支援事業所。知的障害のある利用者への心理的虐待の数々。</a:t>
            </a:r>
          </a:p>
          <a:p>
            <a:endParaRPr kumimoji="1" lang="ja-JP" altLang="en-US" sz="2400" dirty="0"/>
          </a:p>
          <a:p>
            <a:r>
              <a:rPr kumimoji="1" lang="ja-JP" altLang="en-US" sz="2400" dirty="0"/>
              <a:t>➀ 管理職員Ａは、利用者Ｂさんに「どけろ」　</a:t>
            </a:r>
            <a:endParaRPr kumimoji="1" lang="en-US" altLang="ja-JP" sz="2400" dirty="0"/>
          </a:p>
          <a:p>
            <a:r>
              <a:rPr kumimoji="1" lang="ja-JP" altLang="en-US" sz="2400" dirty="0"/>
              <a:t>　「バカ」「出ていけ」と暴言。</a:t>
            </a:r>
            <a:endParaRPr kumimoji="1" lang="en-US" altLang="ja-JP" sz="2400" dirty="0"/>
          </a:p>
          <a:p>
            <a:endParaRPr kumimoji="1" lang="ja-JP" altLang="en-US" sz="2400" dirty="0"/>
          </a:p>
          <a:p>
            <a:r>
              <a:rPr kumimoji="1" lang="ja-JP" altLang="en-US" sz="2400" dirty="0"/>
              <a:t>② ラジオ体操の時に通りかかった職員Ｃは、</a:t>
            </a:r>
            <a:endParaRPr kumimoji="1" lang="en-US" altLang="ja-JP" sz="2400" dirty="0"/>
          </a:p>
          <a:p>
            <a:r>
              <a:rPr kumimoji="1" lang="ja-JP" altLang="en-US" sz="2400" dirty="0"/>
              <a:t>　利用者Ｄさんに「だらだらやるな！」と怒</a:t>
            </a:r>
            <a:endParaRPr kumimoji="1" lang="en-US" altLang="ja-JP" sz="2400" dirty="0"/>
          </a:p>
          <a:p>
            <a:r>
              <a:rPr kumimoji="1" lang="ja-JP" altLang="en-US" sz="2400" dirty="0"/>
              <a:t>　りつけて通り過ぎる。</a:t>
            </a:r>
            <a:endParaRPr kumimoji="1" lang="en-US" altLang="ja-JP" sz="2400" dirty="0"/>
          </a:p>
          <a:p>
            <a:endParaRPr kumimoji="1" lang="ja-JP" altLang="en-US" sz="2400" dirty="0"/>
          </a:p>
          <a:p>
            <a:r>
              <a:rPr kumimoji="1" lang="ja-JP" altLang="en-US" sz="2400" dirty="0"/>
              <a:t>③ 品物の数を数えていた利用者Ｅさんは途中</a:t>
            </a:r>
            <a:endParaRPr kumimoji="1" lang="en-US" altLang="ja-JP" sz="2400" dirty="0"/>
          </a:p>
          <a:p>
            <a:r>
              <a:rPr kumimoji="1" lang="ja-JP" altLang="en-US" sz="2400" dirty="0"/>
              <a:t>　で数が分からなくなり「できない」という</a:t>
            </a:r>
            <a:endParaRPr kumimoji="1" lang="en-US" altLang="ja-JP" sz="2400" dirty="0"/>
          </a:p>
          <a:p>
            <a:r>
              <a:rPr kumimoji="1" lang="ja-JP" altLang="en-US" sz="2400" dirty="0"/>
              <a:t>　と、職員Ｆは「役立たず！」とののしる。</a:t>
            </a:r>
          </a:p>
          <a:p>
            <a:endParaRPr kumimoji="1" lang="ja-JP" altLang="en-US" sz="2400" dirty="0"/>
          </a:p>
        </p:txBody>
      </p:sp>
    </p:spTree>
    <p:extLst>
      <p:ext uri="{BB962C8B-B14F-4D97-AF65-F5344CB8AC3E}">
        <p14:creationId xmlns:p14="http://schemas.microsoft.com/office/powerpoint/2010/main" val="619710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E84D2D8-4342-4CEF-ACEF-A53C13AEEDC5}"/>
              </a:ext>
            </a:extLst>
          </p:cNvPr>
          <p:cNvSpPr txBox="1"/>
          <p:nvPr/>
        </p:nvSpPr>
        <p:spPr>
          <a:xfrm>
            <a:off x="759696" y="1069261"/>
            <a:ext cx="7162800" cy="4154984"/>
          </a:xfrm>
          <a:prstGeom prst="rect">
            <a:avLst/>
          </a:prstGeom>
          <a:noFill/>
        </p:spPr>
        <p:txBody>
          <a:bodyPr wrap="square" rtlCol="0">
            <a:spAutoFit/>
          </a:bodyPr>
          <a:lstStyle/>
          <a:p>
            <a:r>
              <a:rPr kumimoji="1" lang="ja-JP" altLang="en-US" sz="2400" dirty="0"/>
              <a:t>④ 利用者Ｇさん、仕事が増えてストレスがたまり、</a:t>
            </a:r>
            <a:endParaRPr kumimoji="1" lang="en-US" altLang="ja-JP" sz="2400" dirty="0"/>
          </a:p>
          <a:p>
            <a:r>
              <a:rPr kumimoji="1" lang="ja-JP" altLang="en-US" sz="2400" dirty="0"/>
              <a:t>　帰りの車で泣き出してしまった。職員Ｈは「心</a:t>
            </a:r>
            <a:endParaRPr kumimoji="1" lang="en-US" altLang="ja-JP" sz="2400" dirty="0"/>
          </a:p>
          <a:p>
            <a:r>
              <a:rPr kumimoji="1" lang="ja-JP" altLang="en-US" sz="2400" dirty="0"/>
              <a:t>　が不安定なら明日から来なくていい！」と言い</a:t>
            </a:r>
            <a:endParaRPr kumimoji="1" lang="en-US" altLang="ja-JP" sz="2400" dirty="0"/>
          </a:p>
          <a:p>
            <a:r>
              <a:rPr kumimoji="1" lang="ja-JP" altLang="en-US" sz="2400" dirty="0"/>
              <a:t>　さらに泣かせる。</a:t>
            </a:r>
            <a:endParaRPr kumimoji="1" lang="en-US" altLang="ja-JP" sz="2400" dirty="0"/>
          </a:p>
          <a:p>
            <a:endParaRPr kumimoji="1" lang="ja-JP" altLang="en-US" sz="2400" dirty="0"/>
          </a:p>
          <a:p>
            <a:r>
              <a:rPr kumimoji="1" lang="ja-JP" altLang="en-US" sz="2400" dirty="0"/>
              <a:t>⑤ 精神的に不安定で休みがちな利用者Ｉさんに、</a:t>
            </a:r>
            <a:endParaRPr kumimoji="1" lang="en-US" altLang="ja-JP" sz="2400" dirty="0"/>
          </a:p>
          <a:p>
            <a:r>
              <a:rPr kumimoji="1" lang="ja-JP" altLang="en-US" sz="2400" dirty="0"/>
              <a:t>　職員Ｊは「今度休んだらクビ」と言い放つ。</a:t>
            </a:r>
            <a:endParaRPr kumimoji="1" lang="en-US" altLang="ja-JP" sz="2400" dirty="0"/>
          </a:p>
          <a:p>
            <a:endParaRPr kumimoji="1" lang="ja-JP" altLang="en-US" sz="2400" dirty="0"/>
          </a:p>
          <a:p>
            <a:r>
              <a:rPr kumimoji="1" lang="ja-JP" altLang="en-US" sz="2400" dirty="0"/>
              <a:t>⑥ 管理職員Ｈは、「利用者から甘く見られないよ</a:t>
            </a:r>
            <a:endParaRPr kumimoji="1" lang="en-US" altLang="ja-JP" sz="2400" dirty="0"/>
          </a:p>
          <a:p>
            <a:r>
              <a:rPr kumimoji="1" lang="ja-JP" altLang="en-US" sz="2400" dirty="0"/>
              <a:t>　うに厳しく指導しなければならない。」、「こ</a:t>
            </a:r>
            <a:endParaRPr kumimoji="1" lang="en-US" altLang="ja-JP" sz="2400" dirty="0"/>
          </a:p>
          <a:p>
            <a:r>
              <a:rPr kumimoji="1" lang="ja-JP" altLang="en-US" sz="2400" dirty="0"/>
              <a:t>　れは利用者のためでもある。」と言っている。</a:t>
            </a:r>
          </a:p>
        </p:txBody>
      </p:sp>
    </p:spTree>
    <p:extLst>
      <p:ext uri="{BB962C8B-B14F-4D97-AF65-F5344CB8AC3E}">
        <p14:creationId xmlns:p14="http://schemas.microsoft.com/office/powerpoint/2010/main" val="1810074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D3D1B90-DBB7-4A22-981A-746D01AF6D36}"/>
              </a:ext>
            </a:extLst>
          </p:cNvPr>
          <p:cNvSpPr txBox="1"/>
          <p:nvPr/>
        </p:nvSpPr>
        <p:spPr>
          <a:xfrm>
            <a:off x="732801" y="1689208"/>
            <a:ext cx="7225552" cy="1200329"/>
          </a:xfrm>
          <a:prstGeom prst="rect">
            <a:avLst/>
          </a:prstGeom>
          <a:noFill/>
        </p:spPr>
        <p:txBody>
          <a:bodyPr wrap="square" rtlCol="0">
            <a:spAutoFit/>
          </a:bodyPr>
          <a:lstStyle/>
          <a:p>
            <a:r>
              <a:rPr kumimoji="1" lang="ja-JP" altLang="en-US" sz="3600" dirty="0"/>
              <a:t>２ 施設職員による虐待を見つけ</a:t>
            </a:r>
            <a:endParaRPr kumimoji="1" lang="en-US" altLang="ja-JP" sz="3600" dirty="0"/>
          </a:p>
          <a:p>
            <a:r>
              <a:rPr kumimoji="1" lang="ja-JP" altLang="en-US" sz="3600" dirty="0"/>
              <a:t>　たらどうする？</a:t>
            </a:r>
          </a:p>
        </p:txBody>
      </p:sp>
      <p:sp>
        <p:nvSpPr>
          <p:cNvPr id="6" name="テキスト ボックス 5">
            <a:extLst>
              <a:ext uri="{FF2B5EF4-FFF2-40B4-BE49-F238E27FC236}">
                <a16:creationId xmlns:a16="http://schemas.microsoft.com/office/drawing/2014/main" id="{3E84D2D8-4342-4CEF-ACEF-A53C13AEEDC5}"/>
              </a:ext>
            </a:extLst>
          </p:cNvPr>
          <p:cNvSpPr txBox="1"/>
          <p:nvPr/>
        </p:nvSpPr>
        <p:spPr>
          <a:xfrm>
            <a:off x="732801" y="3298373"/>
            <a:ext cx="7225552" cy="461665"/>
          </a:xfrm>
          <a:prstGeom prst="rect">
            <a:avLst/>
          </a:prstGeom>
          <a:noFill/>
        </p:spPr>
        <p:txBody>
          <a:bodyPr wrap="square" rtlCol="0">
            <a:spAutoFit/>
          </a:bodyPr>
          <a:lstStyle/>
          <a:p>
            <a:r>
              <a:rPr kumimoji="1" lang="ja-JP" altLang="en-US" sz="2400" dirty="0"/>
              <a:t>　➀ 迷わず市町村に通報します。</a:t>
            </a:r>
          </a:p>
        </p:txBody>
      </p:sp>
      <p:sp>
        <p:nvSpPr>
          <p:cNvPr id="4" name="テキスト ボックス 3">
            <a:extLst>
              <a:ext uri="{FF2B5EF4-FFF2-40B4-BE49-F238E27FC236}">
                <a16:creationId xmlns:a16="http://schemas.microsoft.com/office/drawing/2014/main" id="{76F45462-BC6A-4474-AEF5-7766BCB55573}"/>
              </a:ext>
            </a:extLst>
          </p:cNvPr>
          <p:cNvSpPr txBox="1"/>
          <p:nvPr/>
        </p:nvSpPr>
        <p:spPr>
          <a:xfrm>
            <a:off x="732801" y="3920497"/>
            <a:ext cx="7225552" cy="830997"/>
          </a:xfrm>
          <a:prstGeom prst="rect">
            <a:avLst/>
          </a:prstGeom>
          <a:noFill/>
        </p:spPr>
        <p:txBody>
          <a:bodyPr wrap="square" rtlCol="0">
            <a:spAutoFit/>
          </a:bodyPr>
          <a:lstStyle/>
          <a:p>
            <a:r>
              <a:rPr kumimoji="1" lang="ja-JP" altLang="en-US" sz="2400" dirty="0"/>
              <a:t>　② 虐待を発見したら，「個人情報保護が</a:t>
            </a:r>
            <a:r>
              <a:rPr kumimoji="1" lang="en-US" altLang="ja-JP" sz="2400" dirty="0"/>
              <a:t>…</a:t>
            </a:r>
            <a:r>
              <a:rPr kumimoji="1" lang="ja-JP" altLang="en-US" sz="2400" dirty="0"/>
              <a:t>」と　</a:t>
            </a:r>
            <a:endParaRPr kumimoji="1" lang="en-US" altLang="ja-JP" sz="2400" dirty="0"/>
          </a:p>
          <a:p>
            <a:r>
              <a:rPr kumimoji="1" lang="ja-JP" altLang="en-US" sz="2400" dirty="0"/>
              <a:t>　　か言っている場合ではありません。</a:t>
            </a:r>
          </a:p>
        </p:txBody>
      </p:sp>
      <p:sp>
        <p:nvSpPr>
          <p:cNvPr id="7" name="テキスト ボックス 6">
            <a:extLst>
              <a:ext uri="{FF2B5EF4-FFF2-40B4-BE49-F238E27FC236}">
                <a16:creationId xmlns:a16="http://schemas.microsoft.com/office/drawing/2014/main" id="{8C9CE2A0-9D4D-4F0E-97EE-4C940E8EFA9C}"/>
              </a:ext>
            </a:extLst>
          </p:cNvPr>
          <p:cNvSpPr txBox="1"/>
          <p:nvPr/>
        </p:nvSpPr>
        <p:spPr>
          <a:xfrm>
            <a:off x="732801" y="4911954"/>
            <a:ext cx="7225552" cy="830997"/>
          </a:xfrm>
          <a:prstGeom prst="rect">
            <a:avLst/>
          </a:prstGeom>
          <a:noFill/>
        </p:spPr>
        <p:txBody>
          <a:bodyPr wrap="square" rtlCol="0">
            <a:spAutoFit/>
          </a:bodyPr>
          <a:lstStyle/>
          <a:p>
            <a:r>
              <a:rPr kumimoji="1" lang="ja-JP" altLang="en-US" sz="2400" dirty="0"/>
              <a:t>　③ 誰が通報したのか分からないようにして対応</a:t>
            </a:r>
            <a:endParaRPr kumimoji="1" lang="en-US" altLang="ja-JP" sz="2400" dirty="0"/>
          </a:p>
          <a:p>
            <a:r>
              <a:rPr kumimoji="1" lang="ja-JP" altLang="en-US" sz="2400" dirty="0"/>
              <a:t>　　してくれます。</a:t>
            </a:r>
          </a:p>
        </p:txBody>
      </p:sp>
    </p:spTree>
    <p:extLst>
      <p:ext uri="{BB962C8B-B14F-4D97-AF65-F5344CB8AC3E}">
        <p14:creationId xmlns:p14="http://schemas.microsoft.com/office/powerpoint/2010/main" val="824654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D3D1B90-DBB7-4A22-981A-746D01AF6D36}"/>
              </a:ext>
            </a:extLst>
          </p:cNvPr>
          <p:cNvSpPr txBox="1"/>
          <p:nvPr/>
        </p:nvSpPr>
        <p:spPr>
          <a:xfrm>
            <a:off x="697967" y="1401825"/>
            <a:ext cx="7225552" cy="1200329"/>
          </a:xfrm>
          <a:prstGeom prst="rect">
            <a:avLst/>
          </a:prstGeom>
          <a:noFill/>
        </p:spPr>
        <p:txBody>
          <a:bodyPr wrap="square" rtlCol="0">
            <a:spAutoFit/>
          </a:bodyPr>
          <a:lstStyle/>
          <a:p>
            <a:r>
              <a:rPr kumimoji="1" lang="ja-JP" altLang="en-US" sz="3600" dirty="0"/>
              <a:t>３ 通報したら市町村や県はどうし</a:t>
            </a:r>
            <a:endParaRPr kumimoji="1" lang="en-US" altLang="ja-JP" sz="3600" dirty="0"/>
          </a:p>
          <a:p>
            <a:r>
              <a:rPr kumimoji="1" lang="ja-JP" altLang="en-US" sz="3600" dirty="0"/>
              <a:t>　てくれる？</a:t>
            </a:r>
          </a:p>
        </p:txBody>
      </p:sp>
      <p:sp>
        <p:nvSpPr>
          <p:cNvPr id="6" name="テキスト ボックス 5">
            <a:extLst>
              <a:ext uri="{FF2B5EF4-FFF2-40B4-BE49-F238E27FC236}">
                <a16:creationId xmlns:a16="http://schemas.microsoft.com/office/drawing/2014/main" id="{3E84D2D8-4342-4CEF-ACEF-A53C13AEEDC5}"/>
              </a:ext>
            </a:extLst>
          </p:cNvPr>
          <p:cNvSpPr txBox="1"/>
          <p:nvPr/>
        </p:nvSpPr>
        <p:spPr>
          <a:xfrm>
            <a:off x="697967" y="2825862"/>
            <a:ext cx="7225552" cy="830997"/>
          </a:xfrm>
          <a:prstGeom prst="rect">
            <a:avLst/>
          </a:prstGeom>
          <a:noFill/>
        </p:spPr>
        <p:txBody>
          <a:bodyPr wrap="square" rtlCol="0">
            <a:spAutoFit/>
          </a:bodyPr>
          <a:lstStyle/>
          <a:p>
            <a:r>
              <a:rPr kumimoji="1" lang="ja-JP" altLang="en-US" sz="2400" dirty="0"/>
              <a:t>　➀ すみやかに障害者の安全の確認、通報の事実</a:t>
            </a:r>
            <a:endParaRPr kumimoji="1" lang="en-US" altLang="ja-JP" sz="2400" dirty="0"/>
          </a:p>
          <a:p>
            <a:r>
              <a:rPr kumimoji="1" lang="ja-JP" altLang="en-US" sz="2400" dirty="0"/>
              <a:t>　　の確認をしてくれます。</a:t>
            </a:r>
          </a:p>
        </p:txBody>
      </p:sp>
      <p:sp>
        <p:nvSpPr>
          <p:cNvPr id="4" name="テキスト ボックス 3">
            <a:extLst>
              <a:ext uri="{FF2B5EF4-FFF2-40B4-BE49-F238E27FC236}">
                <a16:creationId xmlns:a16="http://schemas.microsoft.com/office/drawing/2014/main" id="{E29F9B20-6DC0-42C0-9119-FED4344C678B}"/>
              </a:ext>
            </a:extLst>
          </p:cNvPr>
          <p:cNvSpPr txBox="1"/>
          <p:nvPr/>
        </p:nvSpPr>
        <p:spPr>
          <a:xfrm>
            <a:off x="697967" y="3899173"/>
            <a:ext cx="7225552" cy="830997"/>
          </a:xfrm>
          <a:prstGeom prst="rect">
            <a:avLst/>
          </a:prstGeom>
          <a:noFill/>
        </p:spPr>
        <p:txBody>
          <a:bodyPr wrap="square" rtlCol="0">
            <a:spAutoFit/>
          </a:bodyPr>
          <a:lstStyle/>
          <a:p>
            <a:r>
              <a:rPr kumimoji="1" lang="ja-JP" altLang="en-US" sz="2400" dirty="0"/>
              <a:t>② 虐待対応ケース会議を開催し、対応方針を決め</a:t>
            </a:r>
            <a:endParaRPr kumimoji="1" lang="en-US" altLang="ja-JP" sz="2400" dirty="0"/>
          </a:p>
          <a:p>
            <a:r>
              <a:rPr kumimoji="1" lang="ja-JP" altLang="en-US" sz="2400" dirty="0"/>
              <a:t>　てくれます。</a:t>
            </a:r>
          </a:p>
        </p:txBody>
      </p:sp>
      <p:sp>
        <p:nvSpPr>
          <p:cNvPr id="7" name="テキスト ボックス 6">
            <a:extLst>
              <a:ext uri="{FF2B5EF4-FFF2-40B4-BE49-F238E27FC236}">
                <a16:creationId xmlns:a16="http://schemas.microsoft.com/office/drawing/2014/main" id="{F20EDFFA-5822-4A7D-AA81-697D1383C107}"/>
              </a:ext>
            </a:extLst>
          </p:cNvPr>
          <p:cNvSpPr txBox="1"/>
          <p:nvPr/>
        </p:nvSpPr>
        <p:spPr>
          <a:xfrm>
            <a:off x="697967" y="4972483"/>
            <a:ext cx="7225552" cy="830997"/>
          </a:xfrm>
          <a:prstGeom prst="rect">
            <a:avLst/>
          </a:prstGeom>
          <a:noFill/>
        </p:spPr>
        <p:txBody>
          <a:bodyPr wrap="square" rtlCol="0">
            <a:spAutoFit/>
          </a:bodyPr>
          <a:lstStyle/>
          <a:p>
            <a:r>
              <a:rPr kumimoji="1" lang="ja-JP" altLang="en-US" sz="2400" dirty="0"/>
              <a:t>③ 該当する福祉法の権限を持って対応してくれま</a:t>
            </a:r>
            <a:endParaRPr kumimoji="1" lang="en-US" altLang="ja-JP" sz="2400" dirty="0"/>
          </a:p>
          <a:p>
            <a:r>
              <a:rPr kumimoji="1" lang="ja-JP" altLang="en-US" sz="2400" dirty="0"/>
              <a:t>　す。</a:t>
            </a:r>
          </a:p>
        </p:txBody>
      </p:sp>
    </p:spTree>
    <p:extLst>
      <p:ext uri="{BB962C8B-B14F-4D97-AF65-F5344CB8AC3E}">
        <p14:creationId xmlns:p14="http://schemas.microsoft.com/office/powerpoint/2010/main" val="762191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D3D1B90-DBB7-4A22-981A-746D01AF6D36}"/>
              </a:ext>
            </a:extLst>
          </p:cNvPr>
          <p:cNvSpPr txBox="1"/>
          <p:nvPr/>
        </p:nvSpPr>
        <p:spPr>
          <a:xfrm>
            <a:off x="671841" y="1689207"/>
            <a:ext cx="7225552" cy="646331"/>
          </a:xfrm>
          <a:prstGeom prst="rect">
            <a:avLst/>
          </a:prstGeom>
          <a:noFill/>
        </p:spPr>
        <p:txBody>
          <a:bodyPr wrap="square" rtlCol="0">
            <a:spAutoFit/>
          </a:bodyPr>
          <a:lstStyle/>
          <a:p>
            <a:r>
              <a:rPr kumimoji="1" lang="ja-JP" altLang="en-US" sz="3600" dirty="0"/>
              <a:t>４ その後はどうしてくれる？</a:t>
            </a:r>
          </a:p>
        </p:txBody>
      </p:sp>
      <p:sp>
        <p:nvSpPr>
          <p:cNvPr id="6" name="テキスト ボックス 5">
            <a:extLst>
              <a:ext uri="{FF2B5EF4-FFF2-40B4-BE49-F238E27FC236}">
                <a16:creationId xmlns:a16="http://schemas.microsoft.com/office/drawing/2014/main" id="{3E84D2D8-4342-4CEF-ACEF-A53C13AEEDC5}"/>
              </a:ext>
            </a:extLst>
          </p:cNvPr>
          <p:cNvSpPr txBox="1"/>
          <p:nvPr/>
        </p:nvSpPr>
        <p:spPr>
          <a:xfrm>
            <a:off x="671841" y="3298372"/>
            <a:ext cx="7225551" cy="461665"/>
          </a:xfrm>
          <a:prstGeom prst="rect">
            <a:avLst/>
          </a:prstGeom>
          <a:noFill/>
        </p:spPr>
        <p:txBody>
          <a:bodyPr wrap="square" rtlCol="0">
            <a:spAutoFit/>
          </a:bodyPr>
          <a:lstStyle/>
          <a:p>
            <a:r>
              <a:rPr kumimoji="1" lang="ja-JP" altLang="en-US" sz="2400" dirty="0"/>
              <a:t>　自立生活を支援してくれます。</a:t>
            </a:r>
          </a:p>
        </p:txBody>
      </p:sp>
    </p:spTree>
    <p:extLst>
      <p:ext uri="{BB962C8B-B14F-4D97-AF65-F5344CB8AC3E}">
        <p14:creationId xmlns:p14="http://schemas.microsoft.com/office/powerpoint/2010/main" val="3880208517"/>
      </p:ext>
    </p:extLst>
  </p:cSld>
  <p:clrMapOvr>
    <a:masterClrMapping/>
  </p:clrMapOvr>
</p:sld>
</file>

<file path=ppt/theme/theme1.xml><?xml version="1.0" encoding="utf-8"?>
<a:theme xmlns:a="http://schemas.openxmlformats.org/drawingml/2006/main" name="AngleLinesVTI">
  <a:themeElements>
    <a:clrScheme name="AnalogousFromLightSeedLeftStep">
      <a:dk1>
        <a:srgbClr val="000000"/>
      </a:dk1>
      <a:lt1>
        <a:srgbClr val="FFFFFF"/>
      </a:lt1>
      <a:dk2>
        <a:srgbClr val="243341"/>
      </a:dk2>
      <a:lt2>
        <a:srgbClr val="E6E8E2"/>
      </a:lt2>
      <a:accent1>
        <a:srgbClr val="9876E6"/>
      </a:accent1>
      <a:accent2>
        <a:srgbClr val="5867E1"/>
      </a:accent2>
      <a:accent3>
        <a:srgbClr val="69AAE4"/>
      </a:accent3>
      <a:accent4>
        <a:srgbClr val="47B1B7"/>
      </a:accent4>
      <a:accent5>
        <a:srgbClr val="4AB58E"/>
      </a:accent5>
      <a:accent6>
        <a:srgbClr val="44B85E"/>
      </a:accent6>
      <a:hlink>
        <a:srgbClr val="788953"/>
      </a:hlink>
      <a:folHlink>
        <a:srgbClr val="7F7F7F"/>
      </a:folHlink>
    </a:clrScheme>
    <a:fontScheme name="Walbaum Light Univers Light">
      <a:majorFont>
        <a:latin typeface="Meiryo"/>
        <a:ea typeface=""/>
        <a:cs typeface=""/>
      </a:majorFont>
      <a:minorFont>
        <a:latin typeface="Meiry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docProps/app.xml><?xml version="1.0" encoding="utf-8"?>
<Properties xmlns="http://schemas.openxmlformats.org/officeDocument/2006/extended-properties" xmlns:vt="http://schemas.openxmlformats.org/officeDocument/2006/docPropsVTypes">
  <Template>Office Theme</Template>
  <TotalTime>291</TotalTime>
  <Words>1094</Words>
  <Application>Microsoft Office PowerPoint</Application>
  <PresentationFormat>ワイド画面</PresentationFormat>
  <Paragraphs>98</Paragraphs>
  <Slides>22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22</vt:i4>
      </vt:variant>
    </vt:vector>
  </HeadingPairs>
  <TitlesOfParts>
    <vt:vector size="26" baseType="lpstr">
      <vt:lpstr>AR P丸ゴシック体E</vt:lpstr>
      <vt:lpstr>Meiryo</vt:lpstr>
      <vt:lpstr>Arial</vt:lpstr>
      <vt:lpstr>AngleLinesVTI</vt:lpstr>
      <vt:lpstr>『障害者福祉施設等の　　 　　     虐待防止と対応』</vt:lpstr>
      <vt:lpstr>Ⅰ 障害者福祉施設従事者等 　による障害者虐待    　　障害者虐待の防止、障害者の養護者に対する 　　支援等に関する法律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Ⅱ 利用者権利擁護 　　　（支援者の義務）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『障害福祉施設等の　　 　　虐待防止と対応』</dc:title>
  <dc:creator>小湊 純一</dc:creator>
  <cp:lastModifiedBy>小湊 純一</cp:lastModifiedBy>
  <cp:revision>25</cp:revision>
  <dcterms:created xsi:type="dcterms:W3CDTF">2021-03-17T07:11:46Z</dcterms:created>
  <dcterms:modified xsi:type="dcterms:W3CDTF">2021-03-17T13:22:20Z</dcterms:modified>
</cp:coreProperties>
</file>